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287000" cx="18288000"/>
  <p:notesSz cx="6858000" cy="9144000"/>
  <p:embeddedFontLst>
    <p:embeddedFont>
      <p:font typeface="Century Gothic"/>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jpkSd1Fh68Fx438DqTicgWkrnNv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70C11F-AC38-42E8-A3A1-73DCBF7DD3A1}">
  <a:tblStyle styleId="{E170C11F-AC38-42E8-A3A1-73DCBF7DD3A1}"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italic.fntdata"/><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font" Target="fonts/CenturyGothic-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enturyGothic-bold.fntdata"/><Relationship Id="rId6" Type="http://schemas.openxmlformats.org/officeDocument/2006/relationships/notesMaster" Target="notesMasters/notesMaster1.xml"/><Relationship Id="rId18" Type="http://schemas.openxmlformats.org/officeDocument/2006/relationships/font" Target="fonts/CenturyGothic-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831d71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831d713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26d831d713_0_1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8" name="Google Shape;198;g326d831d713_0_1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0" name="Google Shape;21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8" name="Google Shape;12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6d831d713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9" name="Google Shape;139;g326d831d713_0_1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6d831d713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8" name="Google Shape;158;g326d831d713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6d831d713_0_1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8" name="Google Shape;168;g326d831d713_0_1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26d831d713_0_1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8" name="Google Shape;178;g326d831d713_0_1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26d831d713_0_1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8" name="Google Shape;188;g326d831d713_0_1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jpg"/><Relationship Id="rId11" Type="http://schemas.openxmlformats.org/officeDocument/2006/relationships/image" Target="../media/image8.png"/><Relationship Id="rId10" Type="http://schemas.openxmlformats.org/officeDocument/2006/relationships/image" Target="../media/image26.png"/><Relationship Id="rId12" Type="http://schemas.openxmlformats.org/officeDocument/2006/relationships/image" Target="../media/image12.png"/><Relationship Id="rId9" Type="http://schemas.openxmlformats.org/officeDocument/2006/relationships/image" Target="../media/image3.jp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9.png"/><Relationship Id="rId8"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28.png"/><Relationship Id="rId5" Type="http://schemas.openxmlformats.org/officeDocument/2006/relationships/image" Target="../media/image22.png"/><Relationship Id="rId6" Type="http://schemas.openxmlformats.org/officeDocument/2006/relationships/image" Target="../media/image23.png"/></Relationships>
</file>

<file path=ppt/slides/_rels/slide11.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8.png"/><Relationship Id="rId13" Type="http://schemas.openxmlformats.org/officeDocument/2006/relationships/image" Target="../media/image25.png"/><Relationship Id="rId12"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11.png"/><Relationship Id="rId9" Type="http://schemas.openxmlformats.org/officeDocument/2006/relationships/image" Target="../media/image26.png"/><Relationship Id="rId15" Type="http://schemas.openxmlformats.org/officeDocument/2006/relationships/hyperlink" Target="https://creativecommons.org/licenses/by-nc/4.0/legalcode.en" TargetMode="External"/><Relationship Id="rId14" Type="http://schemas.openxmlformats.org/officeDocument/2006/relationships/image" Target="../media/image21.png"/><Relationship Id="rId5" Type="http://schemas.openxmlformats.org/officeDocument/2006/relationships/image" Target="../media/image6.png"/><Relationship Id="rId6" Type="http://schemas.openxmlformats.org/officeDocument/2006/relationships/image" Target="../media/image9.png"/><Relationship Id="rId7" Type="http://schemas.openxmlformats.org/officeDocument/2006/relationships/image" Target="../media/image7.png"/><Relationship Id="rId8"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831d713_0_0"/>
          <p:cNvGrpSpPr/>
          <p:nvPr/>
        </p:nvGrpSpPr>
        <p:grpSpPr>
          <a:xfrm>
            <a:off x="1644693" y="8959365"/>
            <a:ext cx="17982050" cy="4071840"/>
            <a:chOff x="0" y="-9525"/>
            <a:chExt cx="5559109" cy="1258800"/>
          </a:xfrm>
        </p:grpSpPr>
        <p:sp>
          <p:nvSpPr>
            <p:cNvPr id="85" name="Google Shape;85;g326d831d713_0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831d713_0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831d713_0_0"/>
          <p:cNvGrpSpPr/>
          <p:nvPr/>
        </p:nvGrpSpPr>
        <p:grpSpPr>
          <a:xfrm>
            <a:off x="-1047171" y="4984823"/>
            <a:ext cx="17982050" cy="3531587"/>
            <a:chOff x="0" y="-9525"/>
            <a:chExt cx="5559109" cy="1091782"/>
          </a:xfrm>
        </p:grpSpPr>
        <p:sp>
          <p:nvSpPr>
            <p:cNvPr id="88" name="Google Shape;88;g326d831d713_0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831d713_0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831d713_0_0"/>
          <p:cNvGrpSpPr/>
          <p:nvPr/>
        </p:nvGrpSpPr>
        <p:grpSpPr>
          <a:xfrm>
            <a:off x="1644693" y="-307801"/>
            <a:ext cx="18587667" cy="4847198"/>
            <a:chOff x="0" y="-9525"/>
            <a:chExt cx="5746334" cy="1498500"/>
          </a:xfrm>
        </p:grpSpPr>
        <p:sp>
          <p:nvSpPr>
            <p:cNvPr id="91" name="Google Shape;91;g326d831d713_0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831d713_0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831d713_0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831d713_0_0"/>
          <p:cNvSpPr txBox="1"/>
          <p:nvPr/>
        </p:nvSpPr>
        <p:spPr>
          <a:xfrm>
            <a:off x="1812732" y="7186190"/>
            <a:ext cx="15695100" cy="853800"/>
          </a:xfrm>
          <a:prstGeom prst="rect">
            <a:avLst/>
          </a:prstGeom>
          <a:noFill/>
          <a:ln>
            <a:noFill/>
          </a:ln>
        </p:spPr>
        <p:txBody>
          <a:bodyPr anchorCtr="0" anchor="t" bIns="0" lIns="0" spcFirstLastPara="1" rIns="0" wrap="square" tIns="0">
            <a:spAutoFit/>
          </a:bodyPr>
          <a:lstStyle/>
          <a:p>
            <a:pPr indent="0" lvl="0" marL="0" marR="0" rtl="0" algn="just">
              <a:lnSpc>
                <a:spcPct val="109989"/>
              </a:lnSpc>
              <a:spcBef>
                <a:spcPts val="0"/>
              </a:spcBef>
              <a:spcAft>
                <a:spcPts val="0"/>
              </a:spcAft>
              <a:buClr>
                <a:srgbClr val="000000"/>
              </a:buClr>
              <a:buSzPts val="5546"/>
              <a:buFont typeface="Arial"/>
              <a:buNone/>
            </a:pPr>
            <a:r>
              <a:rPr b="0" i="0" lang="en-US" sz="5546" u="none" cap="none" strike="noStrike">
                <a:solidFill>
                  <a:srgbClr val="0F2D2E"/>
                </a:solidFill>
                <a:latin typeface="Calibri"/>
                <a:ea typeface="Calibri"/>
                <a:cs typeface="Calibri"/>
                <a:sym typeface="Calibri"/>
              </a:rPr>
              <a:t>Designing Complex Arduino Projects</a:t>
            </a:r>
            <a:endParaRPr b="0" i="0" sz="1400" u="none" cap="none" strike="noStrike">
              <a:solidFill>
                <a:srgbClr val="000000"/>
              </a:solidFill>
              <a:latin typeface="Arial"/>
              <a:ea typeface="Arial"/>
              <a:cs typeface="Arial"/>
              <a:sym typeface="Arial"/>
            </a:endParaRPr>
          </a:p>
        </p:txBody>
      </p:sp>
      <p:sp>
        <p:nvSpPr>
          <p:cNvPr id="95" name="Google Shape;95;g326d831d713_0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b="0" i="0" lang="en-US" sz="8558" u="none" cap="none" strike="noStrike">
                <a:solidFill>
                  <a:srgbClr val="0F2D2E"/>
                </a:solidFill>
                <a:latin typeface="Century Gothic"/>
                <a:ea typeface="Century Gothic"/>
                <a:cs typeface="Century Gothic"/>
                <a:sym typeface="Century Gothic"/>
              </a:rPr>
              <a:t>Module 5.2 </a:t>
            </a:r>
            <a:endParaRPr b="0" i="0" sz="1400" u="none" cap="none" strike="noStrike">
              <a:solidFill>
                <a:srgbClr val="000000"/>
              </a:solidFill>
              <a:latin typeface="Arial"/>
              <a:ea typeface="Arial"/>
              <a:cs typeface="Arial"/>
              <a:sym typeface="Arial"/>
            </a:endParaRPr>
          </a:p>
        </p:txBody>
      </p:sp>
      <p:sp>
        <p:nvSpPr>
          <p:cNvPr id="96" name="Google Shape;96;g326d831d713_0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9" l="0" r="0" t="-659"/>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g326d831d713_0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831d713_0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g326d831d713_0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831d713_0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g326d831d713_0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g326d831d713_0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g326d831d713_0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g326d831d713_0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8" l="0" r="0" t="-2025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g326d831d713_0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6" name="Google Shape;106;g326d831d713_0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g326d831d713_0_164"/>
          <p:cNvSpPr txBox="1"/>
          <p:nvPr/>
        </p:nvSpPr>
        <p:spPr>
          <a:xfrm>
            <a:off x="1771733" y="4194585"/>
            <a:ext cx="15219900" cy="354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Example Code: For an automatic door and fan system.</a:t>
            </a:r>
            <a:endParaRPr sz="2300">
              <a:solidFill>
                <a:srgbClr val="0F2D2E"/>
              </a:solidFill>
              <a:latin typeface="Century Gothic"/>
              <a:ea typeface="Century Gothic"/>
              <a:cs typeface="Century Gothic"/>
              <a:sym typeface="Century Gothic"/>
            </a:endParaRPr>
          </a:p>
        </p:txBody>
      </p:sp>
      <p:sp>
        <p:nvSpPr>
          <p:cNvPr id="201" name="Google Shape;201;g326d831d713_0_164"/>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202" name="Google Shape;202;g326d831d713_0_164"/>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203" name="Google Shape;203;g326d831d713_0_164"/>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5: Coding Multi-Component Systems</a:t>
            </a:r>
            <a:endParaRPr b="0" i="0" sz="1400" u="none" cap="none" strike="noStrike">
              <a:solidFill>
                <a:srgbClr val="000000"/>
              </a:solidFill>
              <a:latin typeface="Arial"/>
              <a:ea typeface="Arial"/>
              <a:cs typeface="Arial"/>
              <a:sym typeface="Arial"/>
            </a:endParaRPr>
          </a:p>
        </p:txBody>
      </p:sp>
      <p:sp>
        <p:nvSpPr>
          <p:cNvPr id="204" name="Google Shape;204;g326d831d713_0_16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05" name="Google Shape;205;g326d831d713_0_16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206" name="Google Shape;206;g326d831d713_0_164"/>
          <p:cNvPicPr preferRelativeResize="0"/>
          <p:nvPr/>
        </p:nvPicPr>
        <p:blipFill>
          <a:blip r:embed="rId5">
            <a:alphaModFix/>
          </a:blip>
          <a:stretch>
            <a:fillRect/>
          </a:stretch>
        </p:blipFill>
        <p:spPr>
          <a:xfrm>
            <a:off x="3664750" y="4469636"/>
            <a:ext cx="4594725" cy="5536914"/>
          </a:xfrm>
          <a:prstGeom prst="rect">
            <a:avLst/>
          </a:prstGeom>
          <a:noFill/>
          <a:ln>
            <a:noFill/>
          </a:ln>
        </p:spPr>
      </p:pic>
      <p:pic>
        <p:nvPicPr>
          <p:cNvPr id="207" name="Google Shape;207;g326d831d713_0_164"/>
          <p:cNvPicPr preferRelativeResize="0"/>
          <p:nvPr/>
        </p:nvPicPr>
        <p:blipFill>
          <a:blip r:embed="rId6">
            <a:alphaModFix/>
          </a:blip>
          <a:stretch>
            <a:fillRect/>
          </a:stretch>
        </p:blipFill>
        <p:spPr>
          <a:xfrm>
            <a:off x="8774675" y="4847527"/>
            <a:ext cx="9055750" cy="5030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11" name="Shape 211"/>
        <p:cNvGrpSpPr/>
        <p:nvPr/>
      </p:nvGrpSpPr>
      <p:grpSpPr>
        <a:xfrm>
          <a:off x="0" y="0"/>
          <a:ext cx="0" cy="0"/>
          <a:chOff x="0" y="0"/>
          <a:chExt cx="0" cy="0"/>
        </a:xfrm>
      </p:grpSpPr>
      <p:grpSp>
        <p:nvGrpSpPr>
          <p:cNvPr id="212" name="Google Shape;212;p8"/>
          <p:cNvGrpSpPr/>
          <p:nvPr/>
        </p:nvGrpSpPr>
        <p:grpSpPr>
          <a:xfrm>
            <a:off x="-590334" y="-2737919"/>
            <a:ext cx="17982161" cy="4071419"/>
            <a:chOff x="0" y="-9525"/>
            <a:chExt cx="5559109" cy="1258662"/>
          </a:xfrm>
        </p:grpSpPr>
        <p:sp>
          <p:nvSpPr>
            <p:cNvPr id="213" name="Google Shape;213;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15" name="Google Shape;215;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6" name="Google Shape;216;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7" name="Google Shape;217;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18" name="Google Shape;218;p8"/>
          <p:cNvGrpSpPr/>
          <p:nvPr/>
        </p:nvGrpSpPr>
        <p:grpSpPr>
          <a:xfrm>
            <a:off x="-1220849" y="8311081"/>
            <a:ext cx="17982161" cy="4071419"/>
            <a:chOff x="0" y="-9525"/>
            <a:chExt cx="5559109" cy="1258662"/>
          </a:xfrm>
        </p:grpSpPr>
        <p:sp>
          <p:nvSpPr>
            <p:cNvPr id="219" name="Google Shape;219;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1" name="Google Shape;221;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2" name="Google Shape;222;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3" name="Google Shape;223;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4" name="Google Shape;224;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5" name="Google Shape;225;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6" name="Google Shape;226;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7" name="Google Shape;227;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8" name="Google Shape;228;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29" name="Google Shape;229;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30" name="Google Shape;230;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31" name="Google Shape;231;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32" name="Google Shape;232;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33" name="Google Shape;233;p8"/>
          <p:cNvGraphicFramePr/>
          <p:nvPr/>
        </p:nvGraphicFramePr>
        <p:xfrm>
          <a:off x="152400" y="9258300"/>
          <a:ext cx="3000000" cy="3000000"/>
        </p:xfrm>
        <a:graphic>
          <a:graphicData uri="http://schemas.openxmlformats.org/drawingml/2006/table">
            <a:tbl>
              <a:tblPr>
                <a:noFill/>
                <a:tableStyleId>{E170C11F-AC38-42E8-A3A1-73DCBF7DD3A1}</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1: What Is a Multi-Component System?</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14988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2: Breaking Down a Multi-Component System</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3: Planning the Interactions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14988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4: Wiring and Powering Multi-Component Systems</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8095557" y="8145572"/>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5: Coding Multi-Component Systems</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8011320" y="72162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9"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3</a:t>
            </a:r>
            <a:endParaRPr b="0" i="0" sz="1400" u="none" cap="none" strike="noStrike">
              <a:solidFill>
                <a:srgbClr val="000000"/>
              </a:solidFill>
              <a:latin typeface="Arial"/>
              <a:ea typeface="Arial"/>
              <a:cs typeface="Arial"/>
              <a:sym typeface="Arial"/>
            </a:endParaRPr>
          </a:p>
        </p:txBody>
      </p:sp>
      <p:sp>
        <p:nvSpPr>
          <p:cNvPr id="134" name="Google Shape;134;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Understanding and Designing Multi-Component Systems</a:t>
            </a:r>
            <a:endParaRPr b="0" i="0" sz="1400" u="none" cap="none" strike="noStrike">
              <a:solidFill>
                <a:srgbClr val="000000"/>
              </a:solidFill>
              <a:latin typeface="Arial"/>
              <a:ea typeface="Arial"/>
              <a:cs typeface="Arial"/>
              <a:sym typeface="Arial"/>
            </a:endParaRPr>
          </a:p>
        </p:txBody>
      </p:sp>
      <p:sp>
        <p:nvSpPr>
          <p:cNvPr id="135" name="Google Shape;135;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26d831d713_0_104"/>
          <p:cNvSpPr txBox="1"/>
          <p:nvPr/>
        </p:nvSpPr>
        <p:spPr>
          <a:xfrm>
            <a:off x="1687858" y="4427472"/>
            <a:ext cx="15219900" cy="26976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 this lesson, you’ll learn how to design systems that integrate multiple sensors and actuators to solve complex challenges. By the end of this lesson, you’ll be able to:</a:t>
            </a:r>
            <a:endParaRPr sz="2300">
              <a:solidFill>
                <a:srgbClr val="0F2D2E"/>
              </a:solidFill>
              <a:latin typeface="Century Gothic"/>
              <a:ea typeface="Century Gothic"/>
              <a:cs typeface="Century Gothic"/>
              <a:sym typeface="Century Gothic"/>
            </a:endParaRPr>
          </a:p>
          <a:p>
            <a:pPr indent="-374650" lvl="0" marL="457200" rtl="0" algn="l">
              <a:lnSpc>
                <a:spcPct val="115000"/>
              </a:lnSpc>
              <a:spcBef>
                <a:spcPts val="1200"/>
              </a:spcBef>
              <a:spcAft>
                <a:spcPts val="0"/>
              </a:spcAft>
              <a:buClr>
                <a:schemeClr val="dk1"/>
              </a:buClr>
              <a:buSzPts val="2300"/>
              <a:buAutoNum type="arabicPeriod"/>
            </a:pPr>
            <a:r>
              <a:rPr lang="en-US" sz="2300">
                <a:solidFill>
                  <a:srgbClr val="0F2D2E"/>
                </a:solidFill>
                <a:latin typeface="Century Gothic"/>
                <a:ea typeface="Century Gothic"/>
                <a:cs typeface="Century Gothic"/>
                <a:sym typeface="Century Gothic"/>
              </a:rPr>
              <a:t>Understand how multi-component systems work together.</a:t>
            </a:r>
            <a:endParaRPr sz="2300">
              <a:solidFill>
                <a:srgbClr val="0F2D2E"/>
              </a:solidFill>
              <a:latin typeface="Century Gothic"/>
              <a:ea typeface="Century Gothic"/>
              <a:cs typeface="Century Gothic"/>
              <a:sym typeface="Century Gothic"/>
            </a:endParaRPr>
          </a:p>
          <a:p>
            <a:pPr indent="-374650" lvl="0" marL="457200" rtl="0" algn="l">
              <a:lnSpc>
                <a:spcPct val="115000"/>
              </a:lnSpc>
              <a:spcBef>
                <a:spcPts val="0"/>
              </a:spcBef>
              <a:spcAft>
                <a:spcPts val="0"/>
              </a:spcAft>
              <a:buClr>
                <a:schemeClr val="dk1"/>
              </a:buClr>
              <a:buSzPts val="2300"/>
              <a:buAutoNum type="arabicPeriod"/>
            </a:pPr>
            <a:r>
              <a:rPr lang="en-US" sz="2300">
                <a:solidFill>
                  <a:srgbClr val="0F2D2E"/>
                </a:solidFill>
                <a:latin typeface="Century Gothic"/>
                <a:ea typeface="Century Gothic"/>
                <a:cs typeface="Century Gothic"/>
                <a:sym typeface="Century Gothic"/>
              </a:rPr>
              <a:t>Plan the interactions between components.</a:t>
            </a:r>
            <a:endParaRPr sz="2300">
              <a:solidFill>
                <a:srgbClr val="0F2D2E"/>
              </a:solidFill>
              <a:latin typeface="Century Gothic"/>
              <a:ea typeface="Century Gothic"/>
              <a:cs typeface="Century Gothic"/>
              <a:sym typeface="Century Gothic"/>
            </a:endParaRPr>
          </a:p>
          <a:p>
            <a:pPr indent="-374650" lvl="0" marL="457200" rtl="0" algn="l">
              <a:lnSpc>
                <a:spcPct val="115000"/>
              </a:lnSpc>
              <a:spcBef>
                <a:spcPts val="0"/>
              </a:spcBef>
              <a:spcAft>
                <a:spcPts val="0"/>
              </a:spcAft>
              <a:buClr>
                <a:schemeClr val="dk1"/>
              </a:buClr>
              <a:buSzPts val="2300"/>
              <a:buAutoNum type="arabicPeriod"/>
            </a:pPr>
            <a:r>
              <a:rPr lang="en-US" sz="2300">
                <a:solidFill>
                  <a:srgbClr val="0F2D2E"/>
                </a:solidFill>
                <a:latin typeface="Century Gothic"/>
                <a:ea typeface="Century Gothic"/>
                <a:cs typeface="Century Gothic"/>
                <a:sym typeface="Century Gothic"/>
              </a:rPr>
              <a:t>Create a cohesive design for a multi-component Arduino project.</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120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2" name="Google Shape;142;g326d831d713_0_104"/>
          <p:cNvSpPr txBox="1"/>
          <p:nvPr/>
        </p:nvSpPr>
        <p:spPr>
          <a:xfrm>
            <a:off x="1687782" y="1103606"/>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43" name="Google Shape;143;g326d831d713_0_104"/>
          <p:cNvCxnSpPr/>
          <p:nvPr/>
        </p:nvCxnSpPr>
        <p:spPr>
          <a:xfrm rot="10800000">
            <a:off x="1687857" y="3786917"/>
            <a:ext cx="6160800" cy="0"/>
          </a:xfrm>
          <a:prstGeom prst="straightConnector1">
            <a:avLst/>
          </a:prstGeom>
          <a:noFill/>
          <a:ln cap="flat" cmpd="sng" w="76200">
            <a:solidFill>
              <a:srgbClr val="39999F"/>
            </a:solidFill>
            <a:prstDash val="solid"/>
            <a:round/>
            <a:headEnd len="sm" w="sm" type="none"/>
            <a:tailEnd len="sm" w="sm" type="none"/>
          </a:ln>
        </p:spPr>
      </p:cxnSp>
      <p:sp>
        <p:nvSpPr>
          <p:cNvPr id="144" name="Google Shape;144;g326d831d713_0_10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5" name="Google Shape;145;g326d831d713_0_10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5"/>
          <p:cNvSpPr txBox="1"/>
          <p:nvPr/>
        </p:nvSpPr>
        <p:spPr>
          <a:xfrm>
            <a:off x="1711908" y="43654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A multi-component system is a project that uses multiple inputs (sensors) and outputs (actuators) to perform complex tasks. These systems often: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Monitor multiple variables.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Perform multiple actions simultaneously or in sequence.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Require precise coordination and logic.</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Smart Irrigation System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Sensors: Soil moisture sensor, temperature sensor, light sensor.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Actuators: Water pump, relay, LCD display.</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51" name="Google Shape;151;p5"/>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52" name="Google Shape;152;p5"/>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53" name="Google Shape;153;p5"/>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1: What Is a Multi-Component System?</a:t>
            </a:r>
            <a:endParaRPr b="0" i="0" sz="1400" u="none" cap="none" strike="noStrike">
              <a:solidFill>
                <a:srgbClr val="000000"/>
              </a:solidFill>
              <a:latin typeface="Arial"/>
              <a:ea typeface="Arial"/>
              <a:cs typeface="Arial"/>
              <a:sym typeface="Arial"/>
            </a:endParaRPr>
          </a:p>
        </p:txBody>
      </p:sp>
      <p:sp>
        <p:nvSpPr>
          <p:cNvPr id="154" name="Google Shape;154;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5" name="Google Shape;155;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326d831d713_0_116"/>
          <p:cNvSpPr txBox="1"/>
          <p:nvPr/>
        </p:nvSpPr>
        <p:spPr>
          <a:xfrm>
            <a:off x="1711908" y="4365472"/>
            <a:ext cx="15219900" cy="50379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When designing a multi-component system, follow these steps: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Identify Inputs and Outputs: What sensors and actuators are needed?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Define System Behavior: How should the components interact? What triggers what?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Create a Flowchart: Map out how the data flows between components.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For a smart irrigation system: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If the soil is dry and it's daytime, activate the water pump.</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Display the temperature and soil moisture on an LCD screen.</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61" name="Google Shape;161;g326d831d713_0_116"/>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62" name="Google Shape;162;g326d831d713_0_116"/>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63" name="Google Shape;163;g326d831d713_0_116"/>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2: Breaking Down a Multi-Component System</a:t>
            </a:r>
            <a:endParaRPr b="0" i="0" sz="1400" u="none" cap="none" strike="noStrike">
              <a:solidFill>
                <a:srgbClr val="000000"/>
              </a:solidFill>
              <a:latin typeface="Arial"/>
              <a:ea typeface="Arial"/>
              <a:cs typeface="Arial"/>
              <a:sym typeface="Arial"/>
            </a:endParaRPr>
          </a:p>
        </p:txBody>
      </p:sp>
      <p:sp>
        <p:nvSpPr>
          <p:cNvPr id="164" name="Google Shape;164;g326d831d713_0_11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5" name="Google Shape;165;g326d831d713_0_11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26d831d713_0_127"/>
          <p:cNvSpPr txBox="1"/>
          <p:nvPr/>
        </p:nvSpPr>
        <p:spPr>
          <a:xfrm>
            <a:off x="1711908" y="4365472"/>
            <a:ext cx="15219900" cy="50379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Now let’s define how the components in a system work together. This is called system logic.</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Automatic Door with Temperature Control</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Ultrasonic Sensor: Detects people approaching the door.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DHT11 Sensor: Monitors room temperature.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Servo Motor: Opens the door.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Relay: Controls a fan.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Logic:</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If someone is near, open the door.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If the room temperature exceeds 30°C, turn on the fan.</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71" name="Google Shape;171;g326d831d713_0_127"/>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72" name="Google Shape;172;g326d831d713_0_127"/>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73" name="Google Shape;173;g326d831d713_0_127"/>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3: Planning the Interactions</a:t>
            </a:r>
            <a:endParaRPr b="0" i="0" sz="1400" u="none" cap="none" strike="noStrike">
              <a:solidFill>
                <a:srgbClr val="000000"/>
              </a:solidFill>
              <a:latin typeface="Arial"/>
              <a:ea typeface="Arial"/>
              <a:cs typeface="Arial"/>
              <a:sym typeface="Arial"/>
            </a:endParaRPr>
          </a:p>
        </p:txBody>
      </p:sp>
      <p:sp>
        <p:nvSpPr>
          <p:cNvPr id="174" name="Google Shape;174;g326d831d713_0_127"/>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5" name="Google Shape;175;g326d831d713_0_127"/>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26d831d713_0_138"/>
          <p:cNvSpPr txBox="1"/>
          <p:nvPr/>
        </p:nvSpPr>
        <p:spPr>
          <a:xfrm>
            <a:off x="1711908" y="43654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When working with multiple components: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Power Supply: Ensure your Arduino can handle the load. Use an external power source if needed.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Pin Assignment: Plan your pin connections carefully to avoid conflicts.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Communication Protocols: Some sensors (e.g., I2C or SPI devices) can share pins. Learn their protocol to simplify wiring.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Example Diagram: For an LCD screen (I2C) and ultrasonic sensor: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LCD uses the SDA and SCL pins.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Ultrasonic sensor uses digital pins for trigger and echo.</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81" name="Google Shape;181;g326d831d713_0_138"/>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82" name="Google Shape;182;g326d831d713_0_138"/>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83" name="Google Shape;183;g326d831d713_0_138"/>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4: Wiring and Powering Multi-Component Systems</a:t>
            </a:r>
            <a:endParaRPr b="0" i="0" sz="1400" u="none" cap="none" strike="noStrike">
              <a:solidFill>
                <a:srgbClr val="000000"/>
              </a:solidFill>
              <a:latin typeface="Arial"/>
              <a:ea typeface="Arial"/>
              <a:cs typeface="Arial"/>
              <a:sym typeface="Arial"/>
            </a:endParaRPr>
          </a:p>
        </p:txBody>
      </p:sp>
      <p:sp>
        <p:nvSpPr>
          <p:cNvPr id="184" name="Google Shape;184;g326d831d713_0_138"/>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5" name="Google Shape;185;g326d831d713_0_138"/>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326d831d713_0_152"/>
          <p:cNvSpPr txBox="1"/>
          <p:nvPr/>
        </p:nvSpPr>
        <p:spPr>
          <a:xfrm>
            <a:off x="1711908" y="43654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To make your system work, you’ll need to manage multiple inputs and outputs in your code. Key techniques include: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Reading Multiple Sensors: Use separate variables to store data from each sensor.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Using Conditional Statements: Write if-else logic to decide actions.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Organizing Code with Functions: Break your code into functions for readability and reusability.</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91" name="Google Shape;191;g326d831d713_0_152"/>
          <p:cNvSpPr txBox="1"/>
          <p:nvPr/>
        </p:nvSpPr>
        <p:spPr>
          <a:xfrm>
            <a:off x="1711832" y="438231"/>
            <a:ext cx="14085600" cy="23598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Understanding and Designing Multi-Component Systems</a:t>
            </a:r>
            <a:endParaRPr b="0" i="0" sz="7300" u="none" cap="none" strike="noStrike">
              <a:solidFill>
                <a:srgbClr val="0F2D2E"/>
              </a:solidFill>
              <a:latin typeface="Century Gothic"/>
              <a:ea typeface="Century Gothic"/>
              <a:cs typeface="Century Gothic"/>
              <a:sym typeface="Century Gothic"/>
            </a:endParaRPr>
          </a:p>
        </p:txBody>
      </p:sp>
      <p:cxnSp>
        <p:nvCxnSpPr>
          <p:cNvPr id="192" name="Google Shape;192;g326d831d713_0_152"/>
          <p:cNvCxnSpPr/>
          <p:nvPr/>
        </p:nvCxnSpPr>
        <p:spPr>
          <a:xfrm rot="10800000">
            <a:off x="1711832" y="4023692"/>
            <a:ext cx="6160800" cy="0"/>
          </a:xfrm>
          <a:prstGeom prst="straightConnector1">
            <a:avLst/>
          </a:prstGeom>
          <a:noFill/>
          <a:ln cap="flat" cmpd="sng" w="76200">
            <a:solidFill>
              <a:srgbClr val="39999F"/>
            </a:solidFill>
            <a:prstDash val="solid"/>
            <a:round/>
            <a:headEnd len="sm" w="sm" type="none"/>
            <a:tailEnd len="sm" w="sm" type="none"/>
          </a:ln>
        </p:spPr>
      </p:cxnSp>
      <p:sp>
        <p:nvSpPr>
          <p:cNvPr id="193" name="Google Shape;193;g326d831d713_0_152"/>
          <p:cNvSpPr txBox="1"/>
          <p:nvPr/>
        </p:nvSpPr>
        <p:spPr>
          <a:xfrm>
            <a:off x="1735881" y="29972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Step 5: Coding Multi-Component Systems</a:t>
            </a:r>
            <a:endParaRPr b="0" i="0" sz="1400" u="none" cap="none" strike="noStrike">
              <a:solidFill>
                <a:srgbClr val="000000"/>
              </a:solidFill>
              <a:latin typeface="Arial"/>
              <a:ea typeface="Arial"/>
              <a:cs typeface="Arial"/>
              <a:sym typeface="Arial"/>
            </a:endParaRPr>
          </a:p>
        </p:txBody>
      </p:sp>
      <p:sp>
        <p:nvSpPr>
          <p:cNvPr id="194" name="Google Shape;194;g326d831d713_0_15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5" name="Google Shape;195;g326d831d713_0_15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